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67" r:id="rId2"/>
    <p:sldId id="265" r:id="rId3"/>
    <p:sldId id="258" r:id="rId4"/>
    <p:sldId id="264" r:id="rId5"/>
    <p:sldId id="260" r:id="rId6"/>
    <p:sldId id="256" r:id="rId7"/>
    <p:sldId id="268" r:id="rId8"/>
    <p:sldId id="261" r:id="rId9"/>
    <p:sldId id="262" r:id="rId10"/>
    <p:sldId id="263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8" autoAdjust="0"/>
  </p:normalViewPr>
  <p:slideViewPr>
    <p:cSldViewPr>
      <p:cViewPr varScale="1">
        <p:scale>
          <a:sx n="70" d="100"/>
          <a:sy n="70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9767B6-6FAA-4B42-82C4-6373AFF38FF0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AF2E6C-4AC0-454D-89A6-8CCFB9CF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F51B8-2EE3-4A1A-9242-500D07E533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96DC46-D254-4FBD-8475-C402A9A347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55CC6-BED6-468D-BD3E-BF87F5A017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4C73-119A-4126-A4F0-F56C08BD04C9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B63B-BE76-418C-A1A9-3BB3C96DB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5F24-4D41-4C5D-B7A6-A4F58CC332DC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E807-A007-4CE8-8147-E3C8B43A8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8A32-AA39-4EC9-ACE8-0E85D9170558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6789-1A88-4F8C-89C9-C237CE5D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1C0F-05A0-4D51-9240-01406A67E6EB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E618-413F-455D-85DF-27D0956B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868B-2215-4022-A1B5-B9E02DB3D53E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FFC1-45D1-4414-9DF1-6E33C5CA5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32E0-B0AC-4FA5-A3CE-5994A99CEDA7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0E77-BFDE-4D4B-A28C-D7F9271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592F-09E3-442C-87DF-B10D8F5E5BC2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FFEC-BFE9-445C-B5CD-F6671A127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7DA5-014D-4215-86CF-D30E0046BEA7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57AE-8D78-4677-A40D-5D5243743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FE27-5260-43A3-844A-28F18074414D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553A-0231-4C4A-BDC1-458450E9B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1DA6-7CB9-4376-8A5A-0135F8B207AF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C787-6760-4979-8EFD-97E1143F0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E81B-F61D-47BB-B6EC-A07D91D25CC3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ED53-93ED-49B5-BEF5-480959455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7132C-53C4-41DF-8690-0C16DE9E9890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D30DD9-706B-437A-8D77-2D353CC6A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7" r:id="rId4"/>
    <p:sldLayoutId id="2147483891" r:id="rId5"/>
    <p:sldLayoutId id="2147483886" r:id="rId6"/>
    <p:sldLayoutId id="2147483892" r:id="rId7"/>
    <p:sldLayoutId id="2147483893" r:id="rId8"/>
    <p:sldLayoutId id="2147483894" r:id="rId9"/>
    <p:sldLayoutId id="2147483885" r:id="rId10"/>
    <p:sldLayoutId id="21474838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Ректор  ЧГМИ   1963 – 1967 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420938"/>
            <a:ext cx="8458200" cy="23796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err="1" smtClean="0"/>
              <a:t>Герусов</a:t>
            </a:r>
            <a:r>
              <a:rPr lang="ru-RU" sz="5400" dirty="0" smtClean="0"/>
              <a:t> Юрий Михайлович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2" name="Picture 2" descr="C:\Users\Пользователь\Desktop\ГЕРУСОВ ЮМ\Герусов ЮМ и Попов В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85725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Публикации  Герусова Ю. М. </a:t>
            </a:r>
            <a:endParaRPr lang="ru-RU" sz="1200" b="1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и Панченко К. </a:t>
            </a:r>
            <a:r>
              <a:rPr lang="en-US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II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 производственной практике студентов 4-го курса.- Вопр. методики преподавания 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организации учебного процесса. Вып. 2. Чита, 1965, с. 68—70.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Внеорганные ветви вен желчного пузыря. — Вопр. норм, и пат. морфологии. Чита, 1964, с. 21—22.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Диагностические ошибки и их место в процессе познания. — Некотор. философ, вопр. современ. медиц. и естествозн. Чита, 1965, с. 21—27.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Макроанатомические изменения кро­веносных сосудов желчного пузыря при холецистите. — Неко­тор. вопр. эксперим. и клинич. хирургии. Чита, 1965, с. 73—74.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Ю. М. О некоторых вопросах преподавания в факультетской хирургической клинике. — Вопр.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методики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пре­подавания и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организ.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учебн. процесса.  Вып.   1.  Чита, 1964, с 36-40.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Операция Геллера-Петровского при кардиоспазме. — Некотор. вопр. эксперим. и клииич. хирургии. Чита, 1965, с. 59—61.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Опыт пластического закрытия бронхи­альных свищей с остаточными гнойными полостями. — Неко­тор. вопр. эксперим. и клинич. медицины. Чита, 1984, с. 40—42.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Рентгенологическая   картина культи бронха при различных методах   ее ушивания. — Сб.   сокращ. докл. межобл. конф. рентгенологов и   радиологов   и выездной</a:t>
            </a:r>
            <a:b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сессии ученого Совета   Гос. паучн.-иссл.   реитгенорадиологич. ин-та.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11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—15 окт. 1965 г. Чита, 1965, с. 85—87.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Состояние культи бронха, ушитого раз­личными методами,  по данным  контрастной   бронхографии. —	Некотор. вопр.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эксперим.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 клинич. хирургии. Чита, 1965, с.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24-26.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Ю. М.   Хирургическая   анатомия опухолей средостения.   — Вопр. норм, и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пат. 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морфологии. Чита,  1964, с. 46-48.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и Воробьев Л. П.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Резекция легких с погружным швом культи бронха. — Некотор. вопр. клинич. хи­рургии. Матер. 2-й научн.-практ. конф. хирургов Заб. жел. дор. Иркутск—Чита, 1965, с. 98—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101.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М., Шокуров Н. И. и Гончар В. Я.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Ультра­звук в диагностике   некоторых   хирургических   заболеваний. —	Некотор. вопр. эксперим. и клинич. медицины. Чита, 1965, с. 3-6.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и Савинов А. П.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Участие сосудов медиастинальной плевры   и легочной   связки   в   дополнительном кровоснабжении культи бронха, ушитой различными способа­ми. — Некотор.  вопр. эксперим.  и клинич.   хирургии. Чита 1965, с. 21-23.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Герусов Ю. М.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 </a:t>
            </a:r>
            <a:r>
              <a:rPr lang="ru-RU" sz="12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Лифанова И. В. </a:t>
            </a: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Эзофагогастроанастомоз после резекции кардиального отдела желудка и пищевода. —	Некотор. вопр.  экспер.  и клинич.   хирургии.   Чита   1965, с. 53—56.</a:t>
            </a:r>
            <a:endParaRPr lang="ru-RU" sz="1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>
                <a:ea typeface="Times New Roman" pitchFamily="18" charset="0"/>
                <a:cs typeface="Arial" charset="0"/>
              </a:rPr>
              <a:t>Герусов Ю.М., Савинов А.П. Кровоснабжение культи бронха ушитого различными способами после резекции легкого (экспериментальное исследование). Сообщение 2. – В кн: Медицина и здравоохранение Забайкалья к 50-летию Советской власти. Чита, 1067, с. 171-173.</a:t>
            </a: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>
                <a:ea typeface="Times New Roman" pitchFamily="18" charset="0"/>
                <a:cs typeface="Arial" charset="0"/>
              </a:rPr>
              <a:t>Герусов Ю.М., Шокуров Н.И. двухмерная ультразвуковая диагностика некоторых заболеваний головного мозга. – В кн:  Медицина и здравоохранение Забайкалья к 50-летию Советской власти. Чита, 1067, с. 211-215.</a:t>
            </a:r>
          </a:p>
          <a:p>
            <a:pPr eaLnBrk="0" hangingPunct="0">
              <a:buFontTx/>
              <a:buChar char="•"/>
              <a:tabLst>
                <a:tab pos="573088" algn="l"/>
              </a:tabLst>
            </a:pPr>
            <a:r>
              <a:rPr lang="ru-RU" sz="1200">
                <a:ea typeface="Times New Roman" pitchFamily="18" charset="0"/>
                <a:cs typeface="Arial" charset="0"/>
              </a:rPr>
              <a:t>Власюк Ф.Е., Герусов Ю.М., Воробьев Л.П., Савинов А.П. К характеристике методов ушивания культи бронха при резекции легких. В кн: Труды 3 съезда хирургов РСФСР. Горький, 1969, с. 302-303.</a:t>
            </a:r>
          </a:p>
          <a:p>
            <a:pPr eaLnBrk="0" hangingPunct="0">
              <a:tabLst>
                <a:tab pos="573088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С 1967 года в связи с избранием по конкурсу </a:t>
            </a:r>
            <a:r>
              <a:rPr lang="ru-RU" b="1" smtClean="0">
                <a:latin typeface="Arial" charset="0"/>
              </a:rPr>
              <a:t>Герусов Ю.М. </a:t>
            </a:r>
            <a:r>
              <a:rPr lang="ru-RU" b="1" smtClean="0"/>
              <a:t>работал заведующим кафедрой хирургических болезней Ивановского медицинского института.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557338"/>
            <a:ext cx="7488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Выражаем благодарность  профессору кафедры патологической анатомии к.м.н., профессору Смекалову В.П.</a:t>
            </a:r>
          </a:p>
          <a:p>
            <a:r>
              <a:rPr lang="ru-RU" sz="2800" b="1"/>
              <a:t>      за предоставленные материалы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7858180" cy="569386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ГЕРУСОВ Юрий Михайлович (23.02. </a:t>
            </a:r>
            <a:r>
              <a:rPr lang="ru-RU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1920 г.–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февраль 1976 г. в г. Волгоград).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Родился в  с.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Тундуково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Сарминского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района Астраханской области в семье учителей. Окончил Волгоградский медицинский институт (1942 г.). Участвовал в Великой Отечественной войне в действующей армии качестве  хирурга МСБ и ОРМУ. Ординатор хирургической клиники в Волгограде (1945-1946 г.г.), ассистент кафедры оперативной хирургии (1946-1950 г.г.), ассистент, доцент (1950-1963 г.г.) общей и госпитальной хирургических клиник Волгоградского медицинского института, главный хирург Волгоградской области.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4286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err="1" smtClean="0"/>
              <a:t>Г</a:t>
            </a:r>
            <a:r>
              <a:rPr lang="ru-RU" dirty="0" err="1" smtClean="0"/>
              <a:t>ерусов</a:t>
            </a:r>
            <a:r>
              <a:rPr lang="ru-RU" dirty="0" smtClean="0"/>
              <a:t>     </a:t>
            </a:r>
            <a:r>
              <a:rPr lang="ru-RU" sz="2700" dirty="0" smtClean="0"/>
              <a:t>Ю</a:t>
            </a:r>
            <a:r>
              <a:rPr lang="ru-RU" dirty="0" smtClean="0"/>
              <a:t>рий    </a:t>
            </a:r>
            <a:r>
              <a:rPr lang="ru-RU" sz="2700" dirty="0" smtClean="0"/>
              <a:t>М</a:t>
            </a:r>
            <a:r>
              <a:rPr lang="ru-RU" dirty="0" smtClean="0"/>
              <a:t>ихайлович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0665" y="642918"/>
            <a:ext cx="3615842" cy="607223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боевые заслуги на фронтах Великой Отечественной войны награжден орденом "Красной Звезды" и медалями "За боевые заслуги", "За взятие Берлина", "За победу над Германией".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1945-1946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ординатор хирургической клиники в Волгограде,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1946-1950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-ассистент кафедры оперативной хирургии,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1950-1963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ассистент, доцент вначале общей потом госпитальной хирургических клиник,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1956-1963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главныи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хирург Волгограда по совместительству.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1953 г.защитил кандидатскую диссертацию на тему   «Артерии      и вены желчного пузыря»</a:t>
            </a:r>
            <a:endParaRPr lang="ru-RU" sz="1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2" descr="C:\Users\Пользователь\Desktop\ГЕРУСОВ ЮМ\Герусов ЮМ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20713"/>
            <a:ext cx="4143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ГЕРУСОВ ЮМ\Герусов ЮМ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17284"/>
          <a:stretch>
            <a:fillRect/>
          </a:stretch>
        </p:blipFill>
        <p:spPr>
          <a:xfrm>
            <a:off x="395288" y="1052513"/>
            <a:ext cx="3827462" cy="48244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0891" y="485740"/>
            <a:ext cx="4486097" cy="617383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феврале 1963 г. назначен ректором Читинского государственного медицинского института и заведующим кафедрой факультетской хирургии.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ГЕРУСОВ ЮМ\Герусов ЮМ Власюк и Сюткина ЕН.jpg"/>
          <p:cNvPicPr>
            <a:picLocks noChangeAspect="1" noChangeArrowheads="1"/>
          </p:cNvPicPr>
          <p:nvPr/>
        </p:nvPicPr>
        <p:blipFill>
          <a:blip r:embed="rId2"/>
          <a:srcRect l="2435" t="2754" r="3683"/>
          <a:stretch>
            <a:fillRect/>
          </a:stretch>
        </p:blipFill>
        <p:spPr bwMode="auto">
          <a:xfrm>
            <a:off x="2484438" y="188913"/>
            <a:ext cx="489585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 smtClean="0"/>
              <a:t>Г</a:t>
            </a:r>
            <a:r>
              <a:rPr lang="ru-RU" sz="2400" dirty="0" err="1" smtClean="0"/>
              <a:t>ерусов</a:t>
            </a:r>
            <a:r>
              <a:rPr lang="ru-RU" sz="2400" dirty="0" smtClean="0"/>
              <a:t> </a:t>
            </a:r>
            <a:r>
              <a:rPr lang="ru-RU" sz="3200" dirty="0" err="1" smtClean="0"/>
              <a:t>ю.М</a:t>
            </a:r>
            <a:r>
              <a:rPr lang="ru-RU" sz="2400" dirty="0" err="1" smtClean="0"/>
              <a:t>.,</a:t>
            </a:r>
            <a:r>
              <a:rPr lang="ru-RU" sz="3200" dirty="0" err="1" smtClean="0"/>
              <a:t>К</a:t>
            </a:r>
            <a:r>
              <a:rPr lang="ru-RU" sz="2400" dirty="0" err="1" smtClean="0"/>
              <a:t>оханский</a:t>
            </a:r>
            <a:r>
              <a:rPr lang="ru-RU" sz="2400" dirty="0" smtClean="0"/>
              <a:t> </a:t>
            </a:r>
            <a:r>
              <a:rPr lang="ru-RU" sz="3200" dirty="0" smtClean="0"/>
              <a:t>В.А</a:t>
            </a:r>
            <a:r>
              <a:rPr lang="ru-RU" sz="2400" dirty="0" smtClean="0"/>
              <a:t>., </a:t>
            </a:r>
            <a:r>
              <a:rPr lang="ru-RU" sz="3200" dirty="0" err="1" smtClean="0"/>
              <a:t>в</a:t>
            </a:r>
            <a:r>
              <a:rPr lang="ru-RU" sz="2400" dirty="0" err="1" smtClean="0"/>
              <a:t>ласюк</a:t>
            </a:r>
            <a:r>
              <a:rPr lang="ru-RU" sz="2400" dirty="0" smtClean="0"/>
              <a:t> </a:t>
            </a:r>
            <a:r>
              <a:rPr lang="ru-RU" sz="3200" dirty="0" smtClean="0"/>
              <a:t>Ф.Е</a:t>
            </a:r>
            <a:r>
              <a:rPr lang="ru-RU" sz="2400" dirty="0" smtClean="0"/>
              <a:t>.  И др..</a:t>
            </a:r>
            <a:endParaRPr lang="ru-RU" sz="2400" dirty="0"/>
          </a:p>
        </p:txBody>
      </p:sp>
      <p:pic>
        <p:nvPicPr>
          <p:cNvPr id="20482" name="Picture 2" descr="C:\Users\Пользователь\Desktop\ГЕРУСОВ ЮМ\Герусов ЮМ Коханский ВА Власюк ФЕ Орлова НИ и другие хирур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0" t="2251" r="459"/>
          <a:stretch>
            <a:fillRect/>
          </a:stretch>
        </p:blipFill>
        <p:spPr>
          <a:xfrm>
            <a:off x="684213" y="1341438"/>
            <a:ext cx="8135937" cy="55165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65556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Основные направления научной деятельности в период пребывания в Забайкалье - проблемы торакальной хирургии.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Разработаны и научно обоснованы  хирургические методы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ушивания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культи бронха при резекции легкого, пластического закрытия бронхиальных свищей с остаточными гнойными полостями, проведено экспериментальное изучение особенностей кровоснабжения  и рентгенологической (контрастная бронхография) картины культи бронха, ушитого разнообразными способами после резекции легкого. Изучалось использование ультразвука в диагностике  хирургических заболеваний. Разработана хирургическая анатомия опухолей средостения. </a:t>
            </a:r>
            <a:r>
              <a:rPr lang="ru-RU" sz="2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Имел более ста научных работ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как автор вошел в Большую медицинскую энциклопедию. Его работы по использованию жидких кристаллов в диагностике опухо­левых заболеваний нашли признание не только в нашей стране, но и за рубежом. </a:t>
            </a: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Подготовил около десяти диссертантов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 Основоположник хирургической школы на базе Областной клинической больницы им. В.И.Ленина. Под его рук. выполнены исследования: по мочекаменной болезни в Восточном Забайкалье у детей (Н.И.Орлова, 1967), ранениям груди (Ф.Е.Власюк, 1968), язвенной болезни с двойной локализацией язвы (В.А.Широков, 1969), ультразвуковой диагностике заболеваний (Н.А.Шакуров, А.П.Савинов, В.Я.Гончар, В.Г.Сапожников, 1969, 1970).  Председатель Читинского общества хирургов 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ГЕРУСОВ ЮМ\Герусов Ю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54" r="4391" b="3796"/>
          <a:stretch>
            <a:fillRect/>
          </a:stretch>
        </p:blipFill>
        <p:spPr>
          <a:xfrm>
            <a:off x="250825" y="188913"/>
            <a:ext cx="8605838" cy="64087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ользователь\Desktop\ГЕРУСОВ ЮМ\Герусов ЮМ и Воробьева ГА.jpg"/>
          <p:cNvPicPr>
            <a:picLocks noChangeAspect="1" noChangeArrowheads="1"/>
          </p:cNvPicPr>
          <p:nvPr/>
        </p:nvPicPr>
        <p:blipFill>
          <a:blip r:embed="rId2"/>
          <a:srcRect l="3006" t="7092" r="2129"/>
          <a:stretch>
            <a:fillRect/>
          </a:stretch>
        </p:blipFill>
        <p:spPr bwMode="auto">
          <a:xfrm>
            <a:off x="755650" y="476250"/>
            <a:ext cx="80645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467</Words>
  <Application>Microsoft Office PowerPoint</Application>
  <PresentationFormat>Экран (4:3)</PresentationFormat>
  <Paragraphs>25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НЮКалашникова</cp:lastModifiedBy>
  <cp:revision>21</cp:revision>
  <dcterms:created xsi:type="dcterms:W3CDTF">2012-11-12T09:33:39Z</dcterms:created>
  <dcterms:modified xsi:type="dcterms:W3CDTF">2012-12-13T04:44:28Z</dcterms:modified>
</cp:coreProperties>
</file>